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1" r:id="rId2"/>
    <p:sldId id="433" r:id="rId3"/>
    <p:sldId id="434" r:id="rId4"/>
    <p:sldId id="435" r:id="rId5"/>
    <p:sldId id="431" r:id="rId6"/>
    <p:sldId id="428" r:id="rId7"/>
    <p:sldId id="436" r:id="rId8"/>
    <p:sldId id="429" r:id="rId9"/>
    <p:sldId id="426" r:id="rId10"/>
    <p:sldId id="437" r:id="rId11"/>
    <p:sldId id="439" r:id="rId12"/>
    <p:sldId id="43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C3D"/>
    <a:srgbClr val="FF4B0E"/>
    <a:srgbClr val="4FF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99" autoAdjust="0"/>
    <p:restoredTop sz="94660"/>
  </p:normalViewPr>
  <p:slideViewPr>
    <p:cSldViewPr snapToGrid="0">
      <p:cViewPr>
        <p:scale>
          <a:sx n="70" d="100"/>
          <a:sy n="70" d="100"/>
        </p:scale>
        <p:origin x="-1502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042A5-F7B4-4688-8E87-14B9019DBA66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5CCE5-6701-4E8A-8F5B-E4A951A47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5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FBC13-FE52-624B-9810-23A8EE239A9F}" type="slidenum">
              <a:rPr lang="en-US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42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Baylor, October 24,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5F611-25C7-2043-9313-AC66682CDB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Baylor, October 24,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9DAD9-1B25-EA41-BD41-1465AA9E3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Baylor, October 24,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9FDC4-E12F-A542-96EC-B124966A4A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Baylor, October 24,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DC0BB-F0BE-8642-964B-8F99575FBC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Baylor, October 24,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DD5A5-632D-FA4A-9BFA-A9B8514B5B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5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Baylor, October 24,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04D2D-6FA0-2F4D-810C-BEE68083A0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Baylor, October 24,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51C31-C565-1446-909A-4FEBE0E1A7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Baylor, October 24,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A4787-869A-2549-8432-F32511EA48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Baylor, October 24,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2686E-23B5-1343-9826-C08693C48C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Baylor, October 24,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B0C10-1D25-1845-A0FB-16242DAD5B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Baylor, October 24, 2008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F44BD-F24C-AD4C-99CF-7F82275A8D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Baylor, October 24,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2447C-EA3F-6046-834F-F5BE49779E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Baylor, October 24, 2008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9843B-16B9-0C41-89AD-A7CA0D064F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Baylor, October 24,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21E8A-9A93-B344-879C-75643487D0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Baylor, October 24,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F9271-DD19-7C44-900A-8DDE9156C1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128000" y="6610350"/>
            <a:ext cx="4064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Baylor, October 24, 2008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83200" y="638175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74770F-A6F0-0445-A642-3267B12C4F8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8000"/>
                    </a14:imgEffect>
                    <a14:imgEffect>
                      <a14:brightnessContrast bright="-5000" contras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0561" cy="6858000"/>
          </a:xfrm>
          <a:prstGeom prst="rect">
            <a:avLst/>
          </a:prstGeom>
          <a:effectLst/>
        </p:spPr>
      </p:pic>
      <p:sp>
        <p:nvSpPr>
          <p:cNvPr id="2048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85431"/>
            <a:ext cx="12065000" cy="1470025"/>
          </a:xfrm>
        </p:spPr>
        <p:txBody>
          <a:bodyPr/>
          <a:lstStyle/>
          <a:p>
            <a:r>
              <a:rPr lang="en-US" sz="3600" b="1" dirty="0" smtClean="0"/>
              <a:t>Local Eucalyptus Cloud for Enabling High Throughput Neuroimaging Analysis: Initial Experience</a:t>
            </a:r>
            <a:endParaRPr lang="en-US" sz="3600" b="1" dirty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7788" y="3578605"/>
            <a:ext cx="9756423" cy="45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dirty="0" smtClean="0"/>
              <a:t>Brad Sutton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err="1" smtClean="0"/>
              <a:t>Assoc</a:t>
            </a:r>
            <a:r>
              <a:rPr lang="en-US" sz="2400" b="1" dirty="0" smtClean="0"/>
              <a:t> Prof, Bioengineering Department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Technical Director, Biomedical Imaging Center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Beckman Institute for Advanced Science and Technology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University of Illinois at Urbana-Champaign</a:t>
            </a:r>
          </a:p>
          <a:p>
            <a:pPr eaLnBrk="1" hangingPunct="1">
              <a:lnSpc>
                <a:spcPct val="80000"/>
              </a:lnSpc>
            </a:pPr>
            <a:endParaRPr lang="en-US" sz="1800" b="1" dirty="0"/>
          </a:p>
          <a:p>
            <a:pPr eaLnBrk="1" hangingPunct="1">
              <a:lnSpc>
                <a:spcPct val="80000"/>
              </a:lnSpc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75150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3046"/>
            <a:ext cx="10972800" cy="4525963"/>
          </a:xfrm>
        </p:spPr>
        <p:txBody>
          <a:bodyPr/>
          <a:lstStyle/>
          <a:p>
            <a:r>
              <a:rPr lang="en-US" dirty="0" smtClean="0"/>
              <a:t>Have run 420 subject/time point analyses multiple times</a:t>
            </a:r>
          </a:p>
          <a:p>
            <a:pPr lvl="1"/>
            <a:r>
              <a:rPr lang="en-US" dirty="0" err="1" smtClean="0"/>
              <a:t>Freesurfer</a:t>
            </a:r>
            <a:r>
              <a:rPr lang="en-US" dirty="0" smtClean="0"/>
              <a:t>, </a:t>
            </a:r>
            <a:r>
              <a:rPr lang="en-US" dirty="0" err="1" smtClean="0"/>
              <a:t>bedpostx</a:t>
            </a:r>
            <a:r>
              <a:rPr lang="en-US" dirty="0" smtClean="0"/>
              <a:t>, </a:t>
            </a:r>
            <a:r>
              <a:rPr lang="en-US" dirty="0" err="1" smtClean="0"/>
              <a:t>probtrackx</a:t>
            </a:r>
            <a:endParaRPr lang="en-US" dirty="0" smtClean="0"/>
          </a:p>
          <a:p>
            <a:pPr lvl="1"/>
            <a:r>
              <a:rPr lang="en-US" dirty="0" smtClean="0"/>
              <a:t>Camino</a:t>
            </a:r>
          </a:p>
          <a:p>
            <a:pPr lvl="1"/>
            <a:r>
              <a:rPr lang="en-US" dirty="0" smtClean="0"/>
              <a:t>Different </a:t>
            </a:r>
            <a:r>
              <a:rPr lang="en-US" dirty="0" err="1" smtClean="0"/>
              <a:t>parcellations</a:t>
            </a:r>
            <a:r>
              <a:rPr lang="en-US" dirty="0" smtClean="0"/>
              <a:t>, different probabilistic </a:t>
            </a:r>
            <a:r>
              <a:rPr lang="en-US" dirty="0" err="1" smtClean="0"/>
              <a:t>tractography</a:t>
            </a:r>
            <a:r>
              <a:rPr lang="en-US" dirty="0" smtClean="0"/>
              <a:t> options</a:t>
            </a:r>
          </a:p>
          <a:p>
            <a:pPr lvl="1"/>
            <a:r>
              <a:rPr lang="en-US" dirty="0" smtClean="0"/>
              <a:t>3 weeks to run on 1/3 of private cloud</a:t>
            </a:r>
          </a:p>
          <a:p>
            <a:r>
              <a:rPr lang="en-US" dirty="0" smtClean="0"/>
              <a:t>User scaling analysis to AWS</a:t>
            </a:r>
          </a:p>
          <a:p>
            <a:pPr lvl="1"/>
            <a:r>
              <a:rPr lang="en-US" dirty="0" smtClean="0"/>
              <a:t>Import disk image, add AWS tools, move data S3 buckets instead of samba mount</a:t>
            </a:r>
          </a:p>
          <a:p>
            <a:pPr lvl="1"/>
            <a:r>
              <a:rPr lang="en-US" dirty="0" smtClean="0"/>
              <a:t>Cost will be $5 per subject/time point</a:t>
            </a:r>
          </a:p>
        </p:txBody>
      </p:sp>
    </p:spTree>
    <p:extLst>
      <p:ext uri="{BB962C8B-B14F-4D97-AF65-F5344CB8AC3E}">
        <p14:creationId xmlns:p14="http://schemas.microsoft.com/office/powerpoint/2010/main" val="1651033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Resources provided with little risk will result in more analysis</a:t>
            </a:r>
          </a:p>
          <a:p>
            <a:r>
              <a:rPr lang="en-US" dirty="0" smtClean="0"/>
              <a:t>Easy for neuroimaging center to standardize scripts, provide access to other resources, </a:t>
            </a:r>
            <a:r>
              <a:rPr lang="en-US" dirty="0" err="1" smtClean="0"/>
              <a:t>Nipype</a:t>
            </a:r>
            <a:r>
              <a:rPr lang="en-US" dirty="0" smtClean="0"/>
              <a:t> pipelines, etc.</a:t>
            </a:r>
          </a:p>
          <a:p>
            <a:r>
              <a:rPr lang="en-US" dirty="0" smtClean="0"/>
              <a:t>Graphical interface to instances enables users who do not have experience with command line tools</a:t>
            </a:r>
          </a:p>
          <a:p>
            <a:r>
              <a:rPr lang="en-US" dirty="0" smtClean="0"/>
              <a:t>Testing analysis routines in low risk environment has led to use of AWS for production run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97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3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0902"/>
            <a:ext cx="10930128" cy="1143000"/>
          </a:xfrm>
        </p:spPr>
        <p:txBody>
          <a:bodyPr/>
          <a:lstStyle/>
          <a:p>
            <a:r>
              <a:rPr lang="en-US" sz="3600" dirty="0" smtClean="0"/>
              <a:t>Need for scalable resources for neuroimaging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648" y="1271334"/>
            <a:ext cx="10546080" cy="3967861"/>
          </a:xfrm>
        </p:spPr>
        <p:txBody>
          <a:bodyPr/>
          <a:lstStyle/>
          <a:p>
            <a:r>
              <a:rPr lang="en-US" sz="2400" dirty="0" smtClean="0"/>
              <a:t>Large data sets such as the 420-run IARPA-funded INSIGHT study at Illinois</a:t>
            </a:r>
          </a:p>
          <a:p>
            <a:r>
              <a:rPr lang="en-US" sz="2400" dirty="0" smtClean="0"/>
              <a:t>Structural connectivity (</a:t>
            </a:r>
            <a:r>
              <a:rPr lang="en-US" sz="2400" dirty="0" err="1" smtClean="0"/>
              <a:t>Freesurfer</a:t>
            </a:r>
            <a:r>
              <a:rPr lang="en-US" sz="2400" dirty="0" smtClean="0"/>
              <a:t>, </a:t>
            </a:r>
            <a:r>
              <a:rPr lang="en-US" sz="2400" dirty="0" err="1" smtClean="0"/>
              <a:t>bedpostx</a:t>
            </a:r>
            <a:r>
              <a:rPr lang="en-US" sz="2400" dirty="0" smtClean="0"/>
              <a:t>, </a:t>
            </a:r>
            <a:r>
              <a:rPr lang="en-US" sz="2400" dirty="0" err="1" smtClean="0"/>
              <a:t>probtrackx</a:t>
            </a:r>
            <a:r>
              <a:rPr lang="en-US" sz="2400" dirty="0" smtClean="0"/>
              <a:t>) can take significant time per subject</a:t>
            </a:r>
          </a:p>
          <a:p>
            <a:r>
              <a:rPr lang="en-US" sz="2400" dirty="0" smtClean="0"/>
              <a:t>Need to control software version used to analyze data across large groups of subjects and across the timeline of a project</a:t>
            </a:r>
          </a:p>
          <a:p>
            <a:r>
              <a:rPr lang="en-US" sz="2400" dirty="0" smtClean="0"/>
              <a:t>Need scalable resources for once-in-a while analysis of entire data set</a:t>
            </a:r>
          </a:p>
          <a:p>
            <a:r>
              <a:rPr lang="en-US" sz="2400" dirty="0" smtClean="0"/>
              <a:t>Need further scaling for 								“site visit imminent” analyses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632" y="4221999"/>
            <a:ext cx="5992368" cy="263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34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sz="3600" dirty="0" smtClean="0"/>
              <a:t>Leverage Resources and Enable Further Scaling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07831"/>
            <a:ext cx="11259312" cy="4525963"/>
          </a:xfrm>
        </p:spPr>
        <p:txBody>
          <a:bodyPr/>
          <a:lstStyle/>
          <a:p>
            <a:r>
              <a:rPr lang="en-US" sz="2400" dirty="0" smtClean="0"/>
              <a:t>NITRC-CE: Neuroimaging Informatics Tools and Resources Clearinghouse computational environment</a:t>
            </a:r>
          </a:p>
          <a:p>
            <a:pPr lvl="1"/>
            <a:r>
              <a:rPr lang="en-US" sz="2000" dirty="0" smtClean="0"/>
              <a:t>Available on AWS</a:t>
            </a:r>
          </a:p>
          <a:p>
            <a:pPr lvl="1"/>
            <a:r>
              <a:rPr lang="en-US" sz="2000" dirty="0" smtClean="0"/>
              <a:t>Interface is compatible, machines can be uploaded to AWS later</a:t>
            </a:r>
          </a:p>
          <a:p>
            <a:r>
              <a:rPr lang="en-US" sz="2400" dirty="0" smtClean="0"/>
              <a:t>Eucalyptus: Elastic utility computing architecture for linking your programs to useful systems. </a:t>
            </a:r>
          </a:p>
          <a:p>
            <a:pPr lvl="1"/>
            <a:r>
              <a:rPr lang="en-US" sz="2000" dirty="0" smtClean="0"/>
              <a:t>”For building Amazon Web Services compatible private and hybrid cloud computing environments.”</a:t>
            </a:r>
          </a:p>
          <a:p>
            <a:pPr lvl="1"/>
            <a:r>
              <a:rPr lang="en-US" sz="2000" dirty="0" smtClean="0"/>
              <a:t>Free and open source (?!)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465620"/>
            <a:ext cx="10058400" cy="239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9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3676"/>
            <a:ext cx="8613648" cy="1143000"/>
          </a:xfrm>
        </p:spPr>
        <p:txBody>
          <a:bodyPr/>
          <a:lstStyle/>
          <a:p>
            <a:r>
              <a:rPr lang="en-US" dirty="0" smtClean="0"/>
              <a:t>Our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264" y="1600205"/>
            <a:ext cx="7985760" cy="4525963"/>
          </a:xfrm>
        </p:spPr>
        <p:txBody>
          <a:bodyPr/>
          <a:lstStyle/>
          <a:p>
            <a:r>
              <a:rPr lang="en-US" dirty="0" smtClean="0"/>
              <a:t>4 Dell PowerEdge R720</a:t>
            </a:r>
          </a:p>
          <a:p>
            <a:pPr lvl="1"/>
            <a:r>
              <a:rPr lang="en-US" dirty="0" smtClean="0"/>
              <a:t>2x10-core Intel Xeon CPUs</a:t>
            </a:r>
          </a:p>
          <a:p>
            <a:pPr lvl="1"/>
            <a:r>
              <a:rPr lang="en-US" dirty="0" smtClean="0"/>
              <a:t>3 node controllers, cluster level components</a:t>
            </a:r>
          </a:p>
          <a:p>
            <a:pPr lvl="1"/>
            <a:r>
              <a:rPr lang="en-US" dirty="0" smtClean="0"/>
              <a:t>60 cores for users</a:t>
            </a:r>
          </a:p>
          <a:p>
            <a:pPr lvl="1"/>
            <a:r>
              <a:rPr lang="en-US" dirty="0" smtClean="0"/>
              <a:t>18 GB per core on NC</a:t>
            </a:r>
          </a:p>
          <a:p>
            <a:r>
              <a:rPr lang="en-US" dirty="0" smtClean="0"/>
              <a:t>Dell PowerEdge R720xd</a:t>
            </a:r>
          </a:p>
          <a:p>
            <a:pPr lvl="1"/>
            <a:r>
              <a:rPr lang="en-US" dirty="0" smtClean="0"/>
              <a:t>for cloud level components</a:t>
            </a:r>
          </a:p>
          <a:p>
            <a:r>
              <a:rPr lang="en-US" dirty="0" err="1" smtClean="0"/>
              <a:t>Mellanox</a:t>
            </a:r>
            <a:r>
              <a:rPr lang="en-US" dirty="0" smtClean="0"/>
              <a:t> 56GbE – </a:t>
            </a:r>
            <a:r>
              <a:rPr lang="en-US" dirty="0" err="1" smtClean="0"/>
              <a:t>infiniband</a:t>
            </a:r>
            <a:r>
              <a:rPr lang="en-US" dirty="0" smtClean="0"/>
              <a:t> support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024" y="1235713"/>
            <a:ext cx="3779520" cy="525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30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72768" y="6368260"/>
            <a:ext cx="943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Eucalyptus 4.1.2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96" y="315990"/>
            <a:ext cx="10058400" cy="605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4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" y="542794"/>
            <a:ext cx="11084293" cy="593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75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Launching an Instance</a:t>
            </a:r>
            <a:endParaRPr lang="en-US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5575"/>
            <a:ext cx="5671373" cy="452596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392" y="2871628"/>
            <a:ext cx="8045463" cy="303939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18682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566928"/>
            <a:ext cx="10058400" cy="567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4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86" y="855526"/>
            <a:ext cx="10058400" cy="60024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8583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BICNICC: Neuroimaging Computing Cloud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2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12965</TotalTime>
  <Words>342</Words>
  <Application>Microsoft Office PowerPoint</Application>
  <PresentationFormat>Custom</PresentationFormat>
  <Paragraphs>48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Local Eucalyptus Cloud for Enabling High Throughput Neuroimaging Analysis: Initial Experience</vt:lpstr>
      <vt:lpstr>Need for scalable resources for neuroimaging data</vt:lpstr>
      <vt:lpstr>Leverage Resources and Enable Further Scaling</vt:lpstr>
      <vt:lpstr>Our Implementation</vt:lpstr>
      <vt:lpstr>PowerPoint Presentation</vt:lpstr>
      <vt:lpstr>PowerPoint Presentation</vt:lpstr>
      <vt:lpstr>Launching an Instance</vt:lpstr>
      <vt:lpstr>PowerPoint Presentation</vt:lpstr>
      <vt:lpstr>BICNICC: Neuroimaging Computing Cloud</vt:lpstr>
      <vt:lpstr>Scaling up</vt:lpstr>
      <vt:lpstr>Conclusion</vt:lpstr>
      <vt:lpstr>PowerPoint Presentation</vt:lpstr>
    </vt:vector>
  </TitlesOfParts>
  <Company>University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for BOT</dc:title>
  <dc:creator>College of Engineering</dc:creator>
  <cp:lastModifiedBy>Windows User</cp:lastModifiedBy>
  <cp:revision>195</cp:revision>
  <dcterms:created xsi:type="dcterms:W3CDTF">2015-03-05T22:03:21Z</dcterms:created>
  <dcterms:modified xsi:type="dcterms:W3CDTF">2016-10-05T13:49:11Z</dcterms:modified>
</cp:coreProperties>
</file>